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1013" r:id="rId2"/>
    <p:sldId id="869" r:id="rId3"/>
    <p:sldId id="870" r:id="rId4"/>
    <p:sldId id="992" r:id="rId5"/>
    <p:sldId id="873" r:id="rId6"/>
    <p:sldId id="984" r:id="rId7"/>
    <p:sldId id="1018" r:id="rId8"/>
    <p:sldId id="895" r:id="rId9"/>
    <p:sldId id="986" r:id="rId10"/>
    <p:sldId id="989" r:id="rId11"/>
    <p:sldId id="991" r:id="rId12"/>
    <p:sldId id="1014" r:id="rId13"/>
    <p:sldId id="995" r:id="rId14"/>
    <p:sldId id="990" r:id="rId15"/>
    <p:sldId id="902" r:id="rId16"/>
    <p:sldId id="903" r:id="rId17"/>
    <p:sldId id="1003" r:id="rId18"/>
    <p:sldId id="1023" r:id="rId19"/>
    <p:sldId id="1019" r:id="rId20"/>
    <p:sldId id="1020" r:id="rId21"/>
    <p:sldId id="1021" r:id="rId22"/>
    <p:sldId id="1022" r:id="rId23"/>
    <p:sldId id="904" r:id="rId24"/>
    <p:sldId id="996" r:id="rId25"/>
    <p:sldId id="1011" r:id="rId26"/>
    <p:sldId id="997" r:id="rId27"/>
    <p:sldId id="907" r:id="rId28"/>
    <p:sldId id="908" r:id="rId29"/>
    <p:sldId id="909" r:id="rId30"/>
    <p:sldId id="910" r:id="rId31"/>
    <p:sldId id="1012" r:id="rId32"/>
    <p:sldId id="993" r:id="rId33"/>
    <p:sldId id="1000" r:id="rId34"/>
    <p:sldId id="1001" r:id="rId35"/>
    <p:sldId id="1002" r:id="rId36"/>
    <p:sldId id="914" r:id="rId37"/>
    <p:sldId id="994" r:id="rId38"/>
    <p:sldId id="1004" r:id="rId39"/>
    <p:sldId id="1005" r:id="rId40"/>
    <p:sldId id="917" r:id="rId41"/>
    <p:sldId id="1006" r:id="rId42"/>
    <p:sldId id="919" r:id="rId43"/>
    <p:sldId id="920" r:id="rId44"/>
    <p:sldId id="1007" r:id="rId45"/>
    <p:sldId id="1009" r:id="rId46"/>
    <p:sldId id="921" r:id="rId47"/>
    <p:sldId id="922" r:id="rId48"/>
    <p:sldId id="946" r:id="rId49"/>
    <p:sldId id="923" r:id="rId50"/>
    <p:sldId id="924" r:id="rId51"/>
    <p:sldId id="1008" r:id="rId52"/>
    <p:sldId id="926" r:id="rId53"/>
    <p:sldId id="927" r:id="rId54"/>
    <p:sldId id="998" r:id="rId55"/>
    <p:sldId id="1010" r:id="rId56"/>
    <p:sldId id="930" r:id="rId57"/>
    <p:sldId id="835" r:id="rId5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25" autoAdjust="0"/>
    <p:restoredTop sz="75202" autoAdjust="0"/>
  </p:normalViewPr>
  <p:slideViewPr>
    <p:cSldViewPr>
      <p:cViewPr>
        <p:scale>
          <a:sx n="72" d="100"/>
          <a:sy n="72" d="100"/>
        </p:scale>
        <p:origin x="344" y="17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7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9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8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9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11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19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3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3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32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63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54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1: MapReduce Algorithm </a:t>
            </a:r>
            <a:r>
              <a:rPr lang="en-US" sz="2600" b="0">
                <a:solidFill>
                  <a:schemeClr val="bg2"/>
                </a:solidFill>
                <a:latin typeface="Gill Sans"/>
                <a:cs typeface="Gill Sans"/>
              </a:rPr>
              <a:t>Design (4/4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17,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/bigdata-2018f/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But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428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have limited control over data and execution flow!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809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algorithms must be expressed in m, r, c, 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72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don’t know: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53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Where mappers and reducers run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a mapper or reducer begins or finishes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input a particular mapper is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intermediate key a particular reducer is processing</a:t>
            </a:r>
          </a:p>
        </p:txBody>
      </p:sp>
    </p:spTree>
    <p:extLst>
      <p:ext uri="{BB962C8B-B14F-4D97-AF65-F5344CB8AC3E}">
        <p14:creationId xmlns:p14="http://schemas.microsoft.com/office/powerpoint/2010/main" val="35712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40925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 Practical Tips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object creation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(Relatively) costly operation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33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buffering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714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Limited heap size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for small datasets, but won’t scale!</a:t>
            </a:r>
          </a:p>
        </p:txBody>
      </p:sp>
    </p:spTree>
    <p:extLst>
      <p:ext uri="{BB962C8B-B14F-4D97-AF65-F5344CB8AC3E}">
        <p14:creationId xmlns:p14="http://schemas.microsoft.com/office/powerpoint/2010/main" val="85558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Importance of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Ideal scaling characteristics: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data, twice the running time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resources, half the running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can’t we achieve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Synchronization requires communication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Communication kills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Thus… avoid communication!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 intermediate data via local aggregation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Combiners can help</a:t>
            </a:r>
          </a:p>
        </p:txBody>
      </p:sp>
    </p:spTree>
    <p:extLst>
      <p:ext uri="{BB962C8B-B14F-4D97-AF65-F5344CB8AC3E}">
        <p14:creationId xmlns:p14="http://schemas.microsoft.com/office/powerpoint/2010/main" val="10579326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752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514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8194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5029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352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362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971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5527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4569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4203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2679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9624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4765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3718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6385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61722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30099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2385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4671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50716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62001" y="32867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86596" y="52578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679940" y="21336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605105" y="18288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4765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7813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8956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9624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590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Distributed Group By in MapReduce</a:t>
            </a:r>
          </a:p>
        </p:txBody>
      </p:sp>
    </p:spTree>
    <p:extLst>
      <p:ext uri="{BB962C8B-B14F-4D97-AF65-F5344CB8AC3E}">
        <p14:creationId xmlns:p14="http://schemas.microsoft.com/office/powerpoint/2010/main" val="2449621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Baseline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emit(word,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Mapper Histogram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82212"/>
            <a:ext cx="70866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1900855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  <p:bldP spid="12" grpId="0"/>
      <p:bldP spid="13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Can we do even better?</a:t>
            </a:r>
          </a:p>
        </p:txBody>
      </p:sp>
    </p:spTree>
    <p:extLst>
      <p:ext uri="{BB962C8B-B14F-4D97-AF65-F5344CB8AC3E}">
        <p14:creationId xmlns:p14="http://schemas.microsoft.com/office/powerpoint/2010/main" val="162458532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1" name="TextBox 320"/>
          <p:cNvSpPr txBox="1">
            <a:spLocks noChangeArrowheads="1"/>
          </p:cNvSpPr>
          <p:nvPr/>
        </p:nvSpPr>
        <p:spPr bwMode="auto">
          <a:xfrm>
            <a:off x="6613402" y="5193010"/>
            <a:ext cx="2133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Logical view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9717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(The Scream)</a:t>
            </a: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51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066800" y="19050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3284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9050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9345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7338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95800" y="43682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5704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3528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32004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3528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51816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50292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51816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7432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7432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</a:t>
            </a:r>
          </a:p>
        </p:txBody>
      </p:sp>
    </p:spTree>
    <p:extLst>
      <p:ext uri="{BB962C8B-B14F-4D97-AF65-F5344CB8AC3E}">
        <p14:creationId xmlns:p14="http://schemas.microsoft.com/office/powerpoint/2010/main" val="1076514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Pseudo-Code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752600" y="2040791"/>
            <a:ext cx="5638800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class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Mapper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setup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key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Long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String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cleanup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1606751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807279" y="2869298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Preserving State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Design Pattern for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“In-mapper combining”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Fold the functionality of the combiner into the mapper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preserving state across multiple map calls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B05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Speed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Why is this faster than actual combiners?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Explicit memory management required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Potential for order-dependent bugs</a:t>
            </a:r>
          </a:p>
        </p:txBody>
      </p:sp>
    </p:spTree>
    <p:extLst>
      <p:ext uri="{BB962C8B-B14F-4D97-AF65-F5344CB8AC3E}">
        <p14:creationId xmlns:p14="http://schemas.microsoft.com/office/powerpoint/2010/main" val="17696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78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~80s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150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5.5m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50029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Combiner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Combiners and reducers share same method signature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Sometimes, reducers can serve as combiners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Often, not…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Remember: combiner are optional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Should not affect algorithm correctness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May be run 0, 1, or multiple times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find average of integers associated with the same key</a:t>
            </a:r>
          </a:p>
        </p:txBody>
      </p:sp>
    </p:spTree>
    <p:extLst>
      <p:ext uri="{BB962C8B-B14F-4D97-AF65-F5344CB8AC3E}">
        <p14:creationId xmlns:p14="http://schemas.microsoft.com/office/powerpoint/2010/main" val="1915815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" y="60960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86400" y="6019800"/>
            <a:ext cx="31710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2</a:t>
            </a: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3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934200" y="6019800"/>
            <a:ext cx="957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4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29348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sums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sums(key)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counts(key)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(key &lt;-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counts.keys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emit(key, (sums(key), counts(key)))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81600" y="6019800"/>
            <a:ext cx="36551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combiners still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200m integers across three char keys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670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670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670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~60s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82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482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482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384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Java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19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660900" y="486298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~70s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67400" y="4338935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(default HashMap)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67400" y="486298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(optimized HashMap)</a:t>
            </a:r>
          </a:p>
        </p:txBody>
      </p:sp>
    </p:spTree>
    <p:extLst>
      <p:ext uri="{BB962C8B-B14F-4D97-AF65-F5344CB8AC3E}">
        <p14:creationId xmlns:p14="http://schemas.microsoft.com/office/powerpoint/2010/main" val="1425852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7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 Design: Running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 = N x N matrix (N = vocabulary size)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: number of times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co-occur in some context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(for concreteness, let’s say context = sentence)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8746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Distributional profiles as a way of measuring semantic distance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Semantic distance useful for many language processing tasks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Applications in lots of other domains</a:t>
            </a:r>
          </a:p>
        </p:txBody>
      </p:sp>
    </p:spTree>
    <p:extLst>
      <p:ext uri="{BB962C8B-B14F-4D97-AF65-F5344CB8AC3E}">
        <p14:creationId xmlns:p14="http://schemas.microsoft.com/office/powerpoint/2010/main" val="277533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Large Counting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78165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  <a:b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= specific instance of a large counting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4365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event space (number of terms)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number of observations (the collection itself)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Goal: keep track of interesting statistics about the events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864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approach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Mappers generate partial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Reducers aggregate partial counts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5786735"/>
            <a:ext cx="91439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725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First Try: “Pairs”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all pairs, emit (a, b) → count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sum up counts associated with these pairs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 combiners!</a:t>
            </a:r>
          </a:p>
        </p:txBody>
      </p:sp>
    </p:spTree>
    <p:extLst>
      <p:ext uri="{BB962C8B-B14F-4D97-AF65-F5344CB8AC3E}">
        <p14:creationId xmlns:p14="http://schemas.microsoft.com/office/powerpoint/2010/main" val="1593647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600200"/>
            <a:ext cx="70866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emit((u, v),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Pair,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2867561"/>
            <a:ext cx="8686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Partitioner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getPartition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(key: Pair,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return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key.left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%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" y="10668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One more thing</a:t>
            </a:r>
            <a:r>
              <a:rPr kumimoji="0" lang="mr-IN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…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62584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“Pairs”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implement, easy to understand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pairs to sort and shuffle around (upper bound?)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7483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Try: “Stripes”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295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group together pairs into an associative array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729335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term, emit a → { b: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c: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c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d: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}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2286000" y="1752600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886200" y="22860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643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perform element-wise sum of associative arrays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90800" y="5172075"/>
            <a:ext cx="3886200" cy="923925"/>
            <a:chOff x="1447800" y="4953000"/>
            <a:chExt cx="3886200" cy="923925"/>
          </a:xfrm>
        </p:grpSpPr>
        <p:sp>
          <p:nvSpPr>
            <p:cNvPr id="15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16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7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 rot="21222192">
            <a:off x="4117426" y="5827805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8280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8" grpId="0"/>
      <p:bldP spid="9" grpId="0"/>
      <p:bldP spid="12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Perfect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9520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the point?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1208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More details: Lee et al. The Unified Logging Infrastructure for Data Analytics at Twitter.</a:t>
            </a:r>
          </a:p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PVLDB, 5(12):1771-1780, 2012.</a:t>
            </a:r>
          </a:p>
        </p:txBody>
      </p:sp>
    </p:spTree>
    <p:extLst>
      <p:ext uri="{BB962C8B-B14F-4D97-AF65-F5344CB8AC3E}">
        <p14:creationId xmlns:p14="http://schemas.microsoft.com/office/powerpoint/2010/main" val="491681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371600"/>
            <a:ext cx="70866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map(v)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emit(u,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map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4343400" y="31242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30700" y="5175666"/>
            <a:ext cx="3886200" cy="923925"/>
            <a:chOff x="1447800" y="4953000"/>
            <a:chExt cx="3886200" cy="923925"/>
          </a:xfrm>
        </p:grpSpPr>
        <p:sp>
          <p:nvSpPr>
            <p:cNvPr id="8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9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“Stripes”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Far less sorting and shuffling of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make better use of combiners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difficult to implement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Underlying object more heavyweight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Overhead associated with data structure manipulations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13450648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914400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 &gt;&gt; Pairs?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Load imbalance</a:t>
            </a:r>
          </a:p>
        </p:txBody>
      </p:sp>
    </p:spTree>
    <p:extLst>
      <p:ext uri="{BB962C8B-B14F-4D97-AF65-F5344CB8AC3E}">
        <p14:creationId xmlns:p14="http://schemas.microsoft.com/office/powerpoint/2010/main" val="1215028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Pairs: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a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lot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more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combining opportunities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aggregation at reduce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34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Stripes: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15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fewer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opportunities for combining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complex (slower) aggregation at reduce</a:t>
            </a:r>
          </a:p>
        </p:txBody>
      </p:sp>
    </p:spTree>
    <p:extLst>
      <p:ext uri="{BB962C8B-B14F-4D97-AF65-F5344CB8AC3E}">
        <p14:creationId xmlns:p14="http://schemas.microsoft.com/office/powerpoint/2010/main" val="10368950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16200"/>
            <a:ext cx="4889500" cy="7366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Relative Frequencies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estimate relative frequencies from counts?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do we want to do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do this with MapReduce?</a:t>
            </a:r>
          </a:p>
        </p:txBody>
      </p:sp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0" y="1504950"/>
            <a:ext cx="9144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f(B|A): “Stripes”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Easy!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24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One pass to compute (a, *)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Another pass to directly compute f(B|A)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Computing relative frequencies requires marginal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the marginal cannot be computed until you see all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Buffering is a bad idea!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could get the marginal count to arrive at the reducer first?</a:t>
            </a:r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Emit 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(a, *) comes first (define sort order)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Algorithm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you express everything in terms of m, r, c, 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“Order Inversion”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design pattern: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advantage of sorted key order at reducer to sequence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the marginal counts to arrive at the reducer before the joint counts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optimization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each reducer receives appropriate 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data 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</p:spTree>
    <p:extLst>
      <p:ext uri="{BB962C8B-B14F-4D97-AF65-F5344CB8AC3E}">
        <p14:creationId xmlns:p14="http://schemas.microsoft.com/office/powerpoint/2010/main" val="16048552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we want to sort value also?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594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E.g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.,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→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4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8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sorts input to reducers by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Values may be arbitrarily ordered</a:t>
            </a:r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Sorting: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53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34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“Value-to-key conversion” : form composite intermediate key, (k, v</a:t>
            </a:r>
            <a:r>
              <a:rPr lang="en-US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 the execution framework do the sorting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Preserve state across multiple key-value pairs to handle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Anything else we need to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 values in memory, then sort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Why is this a bad idea?</a:t>
            </a:r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Recap: 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1175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and Tradeoffs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imbalance</a:t>
            </a:r>
          </a:p>
        </p:txBody>
      </p:sp>
    </p:spTree>
    <p:extLst>
      <p:ext uri="{BB962C8B-B14F-4D97-AF65-F5344CB8AC3E}">
        <p14:creationId xmlns:p14="http://schemas.microsoft.com/office/powerpoint/2010/main" val="320184170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Debugging at Scale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784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Real-world data is messy!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There’s no such thing as “consistent data”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Watch out for corner cases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Isolate unexpected behavior, bring local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871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Works on small datasets, won’t scale… 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6815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Memory management issues (buffering and object creation)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Too much intermediate data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Mangled input records</a:t>
            </a:r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Google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MapReduce</a:t>
            </a:r>
          </a:p>
        </p:txBody>
      </p:sp>
    </p:spTree>
    <p:extLst>
      <p:ext uri="{BB962C8B-B14F-4D97-AF65-F5344CB8AC3E}">
        <p14:creationId xmlns:p14="http://schemas.microsoft.com/office/powerpoint/2010/main" val="130061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Programmer specifies four functions: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83945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map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reduce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52525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All values with the same key are sent to the same reducer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93222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partition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(k', p) → 0 ... p-1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Often a simple hash of the key, e.g.,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hash(k') mod n</a:t>
            </a:r>
            <a:endParaRPr lang="en-US" sz="2000" b="0" kern="0" dirty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Divides up key space for parallel reduce operations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</a:pPr>
            <a:endParaRPr lang="en-US" sz="2000" b="0" kern="0" dirty="0">
              <a:solidFill>
                <a:srgbClr val="000000"/>
              </a:solidFill>
              <a:latin typeface="Gill Sans"/>
              <a:cs typeface="Arial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combine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Mini-reducers that run in memory after the map phase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Used as an optimization to reduce network traffic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4510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13609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“Everything Else”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workers to map and reduce tasks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“data distribution”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Moves processes to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synchronization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Gathers, sorts, and shuffles intermediate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errors and faults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worker failures and restarts</a:t>
            </a:r>
          </a:p>
        </p:txBody>
      </p:sp>
    </p:spTree>
    <p:extLst>
      <p:ext uri="{BB962C8B-B14F-4D97-AF65-F5344CB8AC3E}">
        <p14:creationId xmlns:p14="http://schemas.microsoft.com/office/powerpoint/2010/main" val="38863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48679</TotalTime>
  <Words>3523</Words>
  <Application>Microsoft Office PowerPoint</Application>
  <PresentationFormat>On-screen Show (4:3)</PresentationFormat>
  <Paragraphs>724</Paragraphs>
  <Slides>57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Andale Mono</vt:lpstr>
      <vt:lpstr>Arial</vt:lpstr>
      <vt:lpstr>Arial Black</vt:lpstr>
      <vt:lpstr>Gill Sans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8980</cp:revision>
  <cp:lastPrinted>2017-01-11T17:00:08Z</cp:lastPrinted>
  <dcterms:created xsi:type="dcterms:W3CDTF">2012-08-31T06:36:49Z</dcterms:created>
  <dcterms:modified xsi:type="dcterms:W3CDTF">2019-01-08T02:04:26Z</dcterms:modified>
  <cp:category/>
</cp:coreProperties>
</file>